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Economica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Economica-bold.fntdata"/><Relationship Id="rId21" Type="http://schemas.openxmlformats.org/officeDocument/2006/relationships/font" Target="fonts/Economica-regular.fntdata"/><Relationship Id="rId24" Type="http://schemas.openxmlformats.org/officeDocument/2006/relationships/font" Target="fonts/Economica-boldItalic.fntdata"/><Relationship Id="rId23" Type="http://schemas.openxmlformats.org/officeDocument/2006/relationships/font" Target="fonts/Economic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656856c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656856c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656856cc0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656856cc0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64f02de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964f02de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64f02de5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964f02de5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Nicki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5fad6b4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5fad6b4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Nicki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66ac8f5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66ac8f5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96056d69d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96056d69d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6056d69d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6056d69d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96056d69d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96056d69d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96056d69d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96056d69d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6056d69d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6056d69d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7cd77b86caf2b0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7cd77b86caf2b0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289eb7250dde8b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289eb7250dde8b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775377759365b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7775377759365b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kahoot.it/challenge/09222637?challenge-id=a1b8986d-6cbf-49a0-9755-9d778736c903_1698860212666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889200" y="556075"/>
            <a:ext cx="3824400" cy="21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13-14: Internal Structures and Vascular Supply of the Brainstem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889200" y="3319900"/>
            <a:ext cx="33339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Nlotachika Akaneme, Brandon Price, Samin Urooj, James Anderson, Nicki Dell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944" y="3319900"/>
            <a:ext cx="2000056" cy="18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443425" cy="12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Vascular Supply of Brainstem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217475"/>
            <a:ext cx="487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Vertebral Arteries: </a:t>
            </a:r>
            <a:r>
              <a:rPr lang="en" sz="1600"/>
              <a:t>The brainstems main blood supply, travels the neck to the skull.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Basilar Artery:</a:t>
            </a:r>
            <a:r>
              <a:rPr lang="en" sz="1600"/>
              <a:t> Vertebral arteries join to make the basilar artery, which lies in the front of the brainstem, providing blood to the midbrain, pons, and upper medulla.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Posterior Inferior Cerebellar Arteries (PICA):</a:t>
            </a:r>
            <a:r>
              <a:rPr lang="en" sz="1600"/>
              <a:t> Comes from the vertebral and basilar arteries to provide blood support to the sides and back of the medulla and to supply the cerebellum.</a:t>
            </a:r>
            <a:endParaRPr sz="1600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425" y="1152475"/>
            <a:ext cx="3481399" cy="348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265500" y="570425"/>
            <a:ext cx="4045200" cy="6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Histamine</a:t>
            </a:r>
            <a:endParaRPr/>
          </a:p>
        </p:txBody>
      </p:sp>
      <p:sp>
        <p:nvSpPr>
          <p:cNvPr id="136" name="Google Shape;136;p23"/>
          <p:cNvSpPr txBox="1"/>
          <p:nvPr>
            <p:ph idx="1" type="subTitle"/>
          </p:nvPr>
        </p:nvSpPr>
        <p:spPr>
          <a:xfrm>
            <a:off x="265500" y="1310350"/>
            <a:ext cx="4045200" cy="3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Origin: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Comes from the posterior hypothalamus within the tuberomammillary nucleus.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Roles: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Agent in regulating processes like gastric acid secretion, inflammation, and the control of vasodilation and bronchoconstriction.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Influence: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Impacts many various regulatory mechanisms, such as causing </a:t>
            </a:r>
            <a:r>
              <a:rPr lang="en" sz="1800" u="sng">
                <a:latin typeface="Open Sans"/>
                <a:ea typeface="Open Sans"/>
                <a:cs typeface="Open Sans"/>
                <a:sym typeface="Open Sans"/>
              </a:rPr>
              <a:t>allergic symptoms.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225" y="780249"/>
            <a:ext cx="3964601" cy="358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207350"/>
            <a:ext cx="8520600" cy="7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Consciousness System 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520600" cy="3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Formed by:</a:t>
            </a:r>
            <a:endParaRPr b="1" sz="20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cortical and subcortical networks in the brain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medial and lateral frontoparietal association cortex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arousal circuits in the upper brainstem and diencephalon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/>
              <a:t>Two divisions:</a:t>
            </a:r>
            <a:endParaRPr b="1" sz="20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Content of Consciousness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Level of Consciousness</a:t>
            </a:r>
            <a:endParaRPr sz="1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126450" y="479825"/>
            <a:ext cx="4093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/>
              <a:t>Content of Consciousness</a:t>
            </a:r>
            <a:endParaRPr sz="3420"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152475"/>
            <a:ext cx="378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Includes</a:t>
            </a:r>
            <a:r>
              <a:rPr lang="en" sz="2200"/>
              <a:t>:</a:t>
            </a:r>
            <a:endParaRPr sz="22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Sensory functions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Motor functions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Memory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Emotional functions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5224425" y="1152475"/>
            <a:ext cx="360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/>
              <a:t>AAA</a:t>
            </a:r>
            <a:endParaRPr b="1" sz="2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u="sng"/>
              <a:t>Alertness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u="sng"/>
              <a:t>Attention</a:t>
            </a:r>
            <a:r>
              <a:rPr lang="en" sz="2200"/>
              <a:t> 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u="sng"/>
              <a:t>Awareness</a:t>
            </a:r>
            <a:endParaRPr/>
          </a:p>
        </p:txBody>
      </p:sp>
      <p:sp>
        <p:nvSpPr>
          <p:cNvPr id="151" name="Google Shape;151;p25"/>
          <p:cNvSpPr txBox="1"/>
          <p:nvPr/>
        </p:nvSpPr>
        <p:spPr>
          <a:xfrm>
            <a:off x="4865325" y="410225"/>
            <a:ext cx="40935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Level of Consciousness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20"/>
              <a:t>Kahoot! For Chapter 14</a:t>
            </a:r>
            <a:endParaRPr sz="3820"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https://kahoot.it/challenge/09222637?challenge-id=a1b8986d-6cbf-49a0-9755-9d778736c903_1698860212666</a:t>
            </a:r>
            <a:endParaRPr sz="2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50">
              <a:solidFill>
                <a:srgbClr val="6E6E6E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50">
                <a:solidFill>
                  <a:srgbClr val="6E6E6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Game PIN</a:t>
            </a:r>
            <a:endParaRPr b="1" sz="2750">
              <a:solidFill>
                <a:srgbClr val="6E6E6E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09222637</a:t>
            </a:r>
            <a:endParaRPr b="1" sz="27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500" y="2302725"/>
            <a:ext cx="2488924" cy="248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Textbook: </a:t>
            </a:r>
            <a:r>
              <a:rPr lang="en">
                <a:solidFill>
                  <a:srgbClr val="1C1C1C"/>
                </a:solidFill>
              </a:rPr>
              <a:t>Blumenfeld, Hal. </a:t>
            </a:r>
            <a:r>
              <a:rPr i="1" lang="en">
                <a:solidFill>
                  <a:srgbClr val="1C1C1C"/>
                </a:solidFill>
              </a:rPr>
              <a:t>Neuroanatomy through Clinical Cases</a:t>
            </a:r>
            <a:r>
              <a:rPr lang="en">
                <a:solidFill>
                  <a:srgbClr val="1C1C1C"/>
                </a:solidFill>
              </a:rPr>
              <a:t>. Available from: University of Maryland Baltimore County, (3rd Edition). Oxford University Press Academic US, 2021.</a:t>
            </a:r>
            <a:endParaRPr>
              <a:solidFill>
                <a:srgbClr val="1C1C1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2890050" y="636625"/>
            <a:ext cx="58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Components of the Brainstem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Cranial nerve nuclei and related structures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tracts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Cerebellar circuitry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Reticular formation and related structures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198" cy="317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Brainstem Sections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152475"/>
            <a:ext cx="4260300" cy="3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Brainstem is composed of midbrain, pons, and medulla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Tectum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“Roof” in latin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</a:t>
            </a:r>
            <a:r>
              <a:rPr lang="en"/>
              <a:t>noticeable</a:t>
            </a:r>
            <a:r>
              <a:rPr lang="en"/>
              <a:t> in midbrain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Consists of inferior and superior colliculi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Tegmentum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“Covering”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 bulk of reticular formation and brainstem nuclei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Made of fibers that make up the </a:t>
            </a:r>
            <a:r>
              <a:rPr lang="en"/>
              <a:t>corticospinal</a:t>
            </a:r>
            <a:r>
              <a:rPr lang="en"/>
              <a:t> and corticobulbar tracts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225" y="3012475"/>
            <a:ext cx="3297499" cy="204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650" y="339000"/>
            <a:ext cx="3010724" cy="22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7109875" y="2750950"/>
            <a:ext cx="12591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Dorsal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7109875" y="4726975"/>
            <a:ext cx="10848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Ventral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1864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Midbrain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Section through superior colliculi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Contains</a:t>
            </a:r>
            <a:r>
              <a:rPr lang="en"/>
              <a:t> </a:t>
            </a:r>
            <a:r>
              <a:rPr lang="en"/>
              <a:t>oculomotor</a:t>
            </a:r>
            <a:r>
              <a:rPr lang="en"/>
              <a:t> nuclei and red nuclei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Section through inferior colliculi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Contains trochlear nuclei and brachium conjunctivum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landmark structures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Cerebral</a:t>
            </a:r>
            <a:r>
              <a:rPr lang="en"/>
              <a:t> aqueduct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Periaqueductal gray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Midbrain reticular 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Medial </a:t>
            </a:r>
            <a:r>
              <a:rPr lang="en"/>
              <a:t>lemniscus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Cerebral </a:t>
            </a:r>
            <a:r>
              <a:rPr lang="en"/>
              <a:t>peduncles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75" y="916675"/>
            <a:ext cx="3111650" cy="20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375" y="2963275"/>
            <a:ext cx="2976049" cy="20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Pons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Middle cerebellar peduncles on each side laterally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Ventral pons home to basis pontis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Basis pontis includes corticospinal tract corticobulbar tract, pontine nuclei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4th</a:t>
            </a:r>
            <a:r>
              <a:rPr lang="en"/>
              <a:t> ventricle separates pontine tegmentum from cerebellum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1243675"/>
            <a:ext cx="4572000" cy="3122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Medulla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4260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Rostral medulla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Contains inferior olivary nucleus and 4th ventricle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Caudal medulla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Contains </a:t>
            </a:r>
            <a:r>
              <a:rPr lang="en"/>
              <a:t>posterior</a:t>
            </a:r>
            <a:r>
              <a:rPr lang="en"/>
              <a:t> column and posterior column nuclei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Other landmark structures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inferior cerebellar peduncles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pyramidal tracts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anterolateral system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medial lemniscus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Transition from medulla to spinal cord is marked by pyramidal </a:t>
            </a:r>
            <a:r>
              <a:rPr lang="en"/>
              <a:t>decussation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25725"/>
            <a:ext cx="4572000" cy="3069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Cranial Nerve Nuclei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641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Columns of motor nuclei: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Somatic Motor Nuclei (GSE)</a:t>
            </a:r>
            <a:r>
              <a:rPr lang="en"/>
              <a:t>: Oculomotor, Trochlear, Abducens and Hypoglossal nuclei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Branchial Motor Nuclei (SVE)</a:t>
            </a:r>
            <a:r>
              <a:rPr lang="en"/>
              <a:t>:Trigeminal motor nucleus, Facial and Spinal Accessory Nucleus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Parasympathetic Nuclei (GVE)</a:t>
            </a:r>
            <a:r>
              <a:rPr lang="en"/>
              <a:t>: Edinger-Westphal nucleus, superior and inferior salivatory nuclei.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Columns of sensory nuclei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General Somatic Sensory (GSA)</a:t>
            </a:r>
            <a:r>
              <a:rPr lang="en"/>
              <a:t>: CN V, VII, IX, X; all travel to the trigeminal nuclear complex.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Special Somatic Sensory (SSA): </a:t>
            </a:r>
            <a:r>
              <a:rPr lang="en"/>
              <a:t>Inputs for hearing and vestibular sense, CN VIII, reach the cochlear and vestibular nuclei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Tracts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Long tracts: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Corticospinal Tract: Axons communicating motor information between the brain and spinal cord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Corticobulbar Tract: carries upper motor neuron input to motor nuclei of trigeminal, facial, glossopharyngeal, vagus, accessory, and hypoglossal nerves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1730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Locked-in Syndrome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0043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Absent motor function with sensory input and cognition still present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Patients are said to be “locked in” their bodies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Usually caused by a lesion in the ventral pons, where the spinal cord receives no motor input from Long motor tracts.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748" y="2386918"/>
            <a:ext cx="2227525" cy="25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